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50"/>
  </p:notesMasterIdLst>
  <p:sldIdLst>
    <p:sldId id="281" r:id="rId2"/>
    <p:sldId id="256" r:id="rId3"/>
    <p:sldId id="287" r:id="rId4"/>
    <p:sldId id="282" r:id="rId5"/>
    <p:sldId id="283" r:id="rId6"/>
    <p:sldId id="288" r:id="rId7"/>
    <p:sldId id="284" r:id="rId8"/>
    <p:sldId id="286" r:id="rId9"/>
    <p:sldId id="285" r:id="rId10"/>
    <p:sldId id="319" r:id="rId11"/>
    <p:sldId id="320" r:id="rId12"/>
    <p:sldId id="321" r:id="rId13"/>
    <p:sldId id="322" r:id="rId14"/>
    <p:sldId id="291" r:id="rId15"/>
    <p:sldId id="323" r:id="rId16"/>
    <p:sldId id="324" r:id="rId17"/>
    <p:sldId id="325" r:id="rId18"/>
    <p:sldId id="326" r:id="rId19"/>
    <p:sldId id="327" r:id="rId20"/>
    <p:sldId id="328" r:id="rId21"/>
    <p:sldId id="355" r:id="rId22"/>
    <p:sldId id="356" r:id="rId23"/>
    <p:sldId id="357" r:id="rId24"/>
    <p:sldId id="358" r:id="rId25"/>
    <p:sldId id="359" r:id="rId26"/>
    <p:sldId id="360" r:id="rId27"/>
    <p:sldId id="361" r:id="rId28"/>
    <p:sldId id="362" r:id="rId29"/>
    <p:sldId id="363" r:id="rId30"/>
    <p:sldId id="364" r:id="rId31"/>
    <p:sldId id="365" r:id="rId32"/>
    <p:sldId id="411" r:id="rId33"/>
    <p:sldId id="412" r:id="rId34"/>
    <p:sldId id="413" r:id="rId35"/>
    <p:sldId id="414" r:id="rId36"/>
    <p:sldId id="393" r:id="rId37"/>
    <p:sldId id="415" r:id="rId38"/>
    <p:sldId id="416" r:id="rId39"/>
    <p:sldId id="417" r:id="rId40"/>
    <p:sldId id="394" r:id="rId41"/>
    <p:sldId id="418" r:id="rId42"/>
    <p:sldId id="419" r:id="rId43"/>
    <p:sldId id="420" r:id="rId44"/>
    <p:sldId id="421" r:id="rId45"/>
    <p:sldId id="422" r:id="rId46"/>
    <p:sldId id="423" r:id="rId47"/>
    <p:sldId id="424" r:id="rId48"/>
    <p:sldId id="425" r:id="rId49"/>
  </p:sldIdLst>
  <p:sldSz cx="6858000" cy="9906000" type="A4"/>
  <p:notesSz cx="6797675" cy="9982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2F92"/>
    <a:srgbClr val="C92605"/>
    <a:srgbClr val="164F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219" autoAdjust="0"/>
    <p:restoredTop sz="92205" autoAdjust="0"/>
  </p:normalViewPr>
  <p:slideViewPr>
    <p:cSldViewPr snapToGrid="0" snapToObjects="1">
      <p:cViewPr varScale="1">
        <p:scale>
          <a:sx n="78" d="100"/>
          <a:sy n="78" d="100"/>
        </p:scale>
        <p:origin x="30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5008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50084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475E03-10B6-4CF4-B021-0254DD27E012}" type="datetimeFigureOut">
              <a:rPr lang="en-GB" smtClean="0"/>
              <a:t>02/01/2026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3613" y="1247775"/>
            <a:ext cx="2330450" cy="3368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803934"/>
            <a:ext cx="5438140" cy="393049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81358"/>
            <a:ext cx="2945659" cy="5008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81358"/>
            <a:ext cx="2945659" cy="50084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EA0DB-9F82-436C-9D6E-0857AEBA5F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943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39F2-ACA8-794F-B1A9-442FDF1D2BE6}" type="datetimeFigureOut">
              <a:rPr lang="en-US" smtClean="0"/>
              <a:t>1/2/26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8413-31D1-DE45-B4B7-5C35CFA69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37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39F2-ACA8-794F-B1A9-442FDF1D2BE6}" type="datetimeFigureOut">
              <a:rPr lang="en-US" smtClean="0"/>
              <a:t>1/2/26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8413-31D1-DE45-B4B7-5C35CFA69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81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39F2-ACA8-794F-B1A9-442FDF1D2BE6}" type="datetimeFigureOut">
              <a:rPr lang="en-US" smtClean="0"/>
              <a:t>1/2/26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8413-31D1-DE45-B4B7-5C35CFA69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295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39F2-ACA8-794F-B1A9-442FDF1D2BE6}" type="datetimeFigureOut">
              <a:rPr lang="en-US" smtClean="0"/>
              <a:t>1/2/26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8413-31D1-DE45-B4B7-5C35CFA69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12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39F2-ACA8-794F-B1A9-442FDF1D2BE6}" type="datetimeFigureOut">
              <a:rPr lang="en-US" smtClean="0"/>
              <a:t>1/2/26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8413-31D1-DE45-B4B7-5C35CFA69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699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39F2-ACA8-794F-B1A9-442FDF1D2BE6}" type="datetimeFigureOut">
              <a:rPr lang="en-US" smtClean="0"/>
              <a:t>1/2/26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8413-31D1-DE45-B4B7-5C35CFA69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262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39F2-ACA8-794F-B1A9-442FDF1D2BE6}" type="datetimeFigureOut">
              <a:rPr lang="en-US" smtClean="0"/>
              <a:t>1/2/26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8413-31D1-DE45-B4B7-5C35CFA69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66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39F2-ACA8-794F-B1A9-442FDF1D2BE6}" type="datetimeFigureOut">
              <a:rPr lang="en-US" smtClean="0"/>
              <a:t>1/2/26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8413-31D1-DE45-B4B7-5C35CFA69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68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39F2-ACA8-794F-B1A9-442FDF1D2BE6}" type="datetimeFigureOut">
              <a:rPr lang="en-US" smtClean="0"/>
              <a:t>1/2/26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8413-31D1-DE45-B4B7-5C35CFA69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06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39F2-ACA8-794F-B1A9-442FDF1D2BE6}" type="datetimeFigureOut">
              <a:rPr lang="en-US" smtClean="0"/>
              <a:t>1/2/26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8413-31D1-DE45-B4B7-5C35CFA69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982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539F2-ACA8-794F-B1A9-442FDF1D2BE6}" type="datetimeFigureOut">
              <a:rPr lang="en-US" smtClean="0"/>
              <a:t>1/2/26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F8413-31D1-DE45-B4B7-5C35CFA69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848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539F2-ACA8-794F-B1A9-442FDF1D2BE6}" type="datetimeFigureOut">
              <a:rPr lang="en-US" smtClean="0"/>
              <a:t>1/2/26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F8413-31D1-DE45-B4B7-5C35CFA69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2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F56434F6-F026-AB62-00B8-5128F462A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5750" y="8502381"/>
            <a:ext cx="1186500" cy="90485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98C281C-5AF6-2A32-A6A3-6F74AFDEC622}"/>
              </a:ext>
            </a:extLst>
          </p:cNvPr>
          <p:cNvSpPr txBox="1"/>
          <p:nvPr/>
        </p:nvSpPr>
        <p:spPr>
          <a:xfrm>
            <a:off x="2293657" y="9473532"/>
            <a:ext cx="2270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  <a:latin typeface="Gill Sans MT" panose="020B0502020104020203" pitchFamily="34" charset="77"/>
              </a:rPr>
              <a:t>© Vocabulary Ninja Ltd 2025</a:t>
            </a:r>
          </a:p>
        </p:txBody>
      </p:sp>
      <p:pic>
        <p:nvPicPr>
          <p:cNvPr id="5" name="Picture 4" descr="A screenshot of a phone&#10;&#10;Description automatically generated">
            <a:extLst>
              <a:ext uri="{FF2B5EF4-FFF2-40B4-BE49-F238E27FC236}">
                <a16:creationId xmlns:a16="http://schemas.microsoft.com/office/drawing/2014/main" id="{730D9289-E713-CC6B-AAEB-4DA97D25DC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1118"/>
          <a:stretch/>
        </p:blipFill>
        <p:spPr>
          <a:xfrm>
            <a:off x="0" y="0"/>
            <a:ext cx="6858000" cy="571440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CE16F53-27CD-0784-AC21-9B22238DD6D5}"/>
              </a:ext>
            </a:extLst>
          </p:cNvPr>
          <p:cNvSpPr/>
          <p:nvPr/>
        </p:nvSpPr>
        <p:spPr>
          <a:xfrm>
            <a:off x="2" y="5714405"/>
            <a:ext cx="6858000" cy="90485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4C8DB6-B1BD-1EAE-0D9D-6A0056A47266}"/>
              </a:ext>
            </a:extLst>
          </p:cNvPr>
          <p:cNvSpPr txBox="1"/>
          <p:nvPr/>
        </p:nvSpPr>
        <p:spPr>
          <a:xfrm>
            <a:off x="0" y="5690426"/>
            <a:ext cx="6858000" cy="923330"/>
          </a:xfrm>
          <a:prstGeom prst="rect">
            <a:avLst/>
          </a:prstGeom>
          <a:solidFill>
            <a:srgbClr val="FF2F9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Gill Sans SemiBold" panose="020B0502020104020203" pitchFamily="34" charset="-79"/>
                <a:ea typeface="Hiragino Kaku Gothic Std W8" panose="020B0800000000000000" pitchFamily="34" charset="-128"/>
                <a:cs typeface="Gill Sans SemiBold" panose="020B0502020104020203" pitchFamily="34" charset="-79"/>
              </a:rPr>
              <a:t>Y1 to Y6 - Sample</a:t>
            </a:r>
          </a:p>
        </p:txBody>
      </p:sp>
    </p:spTree>
    <p:extLst>
      <p:ext uri="{BB962C8B-B14F-4D97-AF65-F5344CB8AC3E}">
        <p14:creationId xmlns:p14="http://schemas.microsoft.com/office/powerpoint/2010/main" val="3261933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B79695-EB0E-5828-2ACB-885BCDFAD9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F3A32BB-BC72-9779-37B1-2B501B1CFE34}"/>
              </a:ext>
            </a:extLst>
          </p:cNvPr>
          <p:cNvSpPr txBox="1"/>
          <p:nvPr/>
        </p:nvSpPr>
        <p:spPr>
          <a:xfrm>
            <a:off x="1087179" y="4414391"/>
            <a:ext cx="46836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Year 2 – Autumn 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Task 1</a:t>
            </a:r>
          </a:p>
        </p:txBody>
      </p:sp>
    </p:spTree>
    <p:extLst>
      <p:ext uri="{BB962C8B-B14F-4D97-AF65-F5344CB8AC3E}">
        <p14:creationId xmlns:p14="http://schemas.microsoft.com/office/powerpoint/2010/main" val="2446588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3714C-0758-A70D-AA97-85F94FFAA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4BE1D2-DD2F-E407-DB25-E5E99B422776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94892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726885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2 – Autumn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1017946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Jim, Mia and Tom were sad.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111885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That is a lovely dog.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111885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exclamation mark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Yes please!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131864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question mark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I come for a run</a:t>
                      </a: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131864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proper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Let’s go to Bristol.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55942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99130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give </a:t>
                      </a:r>
                      <a:r>
                        <a:rPr lang="en-US" sz="28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jim</a:t>
                      </a: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the guide of hull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131864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man handed me the ball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89291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B02758-5DF0-FA0A-A150-6BE1D6D8B23D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5"/>
          <a:ext cx="6554756" cy="30308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2672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2 – Autumn -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741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Jim, Mia and Tom were sad.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60352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That is a lovely dog.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63835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exclamation mark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Yes please!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34228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60352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give </a:t>
                      </a:r>
                      <a:r>
                        <a:rPr lang="en-US" sz="20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jim</a:t>
                      </a: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the guide of hull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A5BA3FA-3DA1-287D-3BEA-40A917AE80A0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3437558"/>
          <a:ext cx="6554756" cy="30308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2672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2 – Autumn -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741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Jim, Mia and Tom were sad.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60352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That is a lovely dog.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63835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exclamation mark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Yes please!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34228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60352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give </a:t>
                      </a:r>
                      <a:r>
                        <a:rPr lang="en-US" sz="20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jim</a:t>
                      </a: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the guide of hull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3D18F9E-52A1-8C3A-301C-7F6311DE4EA9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6697811"/>
          <a:ext cx="6554756" cy="30308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2672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2 – Autumn -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741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Jim, Mia and Tom were sad.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60352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That is a lovely dog.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63835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exclamation mark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Yes please!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34228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60352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give </a:t>
                      </a:r>
                      <a:r>
                        <a:rPr lang="en-US" sz="20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jim</a:t>
                      </a: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the guide of hull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869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9F482E-391C-60FC-ECE8-75063A0EC9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C21C41-7033-6C8E-BB86-95D5727EC5FE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94892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726885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2 – Autumn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1017946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J</a:t>
                      </a: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im,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M</a:t>
                      </a: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ia and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</a:t>
                      </a: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om were sad.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111885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</a:t>
                      </a: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hat is a lovely dog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111885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exclamation mark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Yes please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131864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question mark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I come for a run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131864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proper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Let’s go to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</a:t>
                      </a: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ristol.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55942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99130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G</a:t>
                      </a: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ive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J</a:t>
                      </a: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im the guide of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H</a:t>
                      </a: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ull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131864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</a:t>
                      </a: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he man handed me the ball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7340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93B9C0-D657-5BC6-2E4F-BD5A48550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8F606E5-4B72-68DD-0CB0-95D03A7A5B26}"/>
              </a:ext>
            </a:extLst>
          </p:cNvPr>
          <p:cNvSpPr txBox="1"/>
          <p:nvPr/>
        </p:nvSpPr>
        <p:spPr>
          <a:xfrm>
            <a:off x="1087179" y="4414391"/>
            <a:ext cx="46836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Year 2 – Autumn 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Task 2</a:t>
            </a:r>
          </a:p>
        </p:txBody>
      </p:sp>
    </p:spTree>
    <p:extLst>
      <p:ext uri="{BB962C8B-B14F-4D97-AF65-F5344CB8AC3E}">
        <p14:creationId xmlns:p14="http://schemas.microsoft.com/office/powerpoint/2010/main" val="401552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0105C3-FE99-43E1-0BCD-E10363124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3BD2D92-A1EA-4906-968F-263F58E8E408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94892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726885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2 – Autumn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1017946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want to play with Alex.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111885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Jim was sad. Alex was too.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111885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exclamation mark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What a great film!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131864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question mark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Do you know my friend</a:t>
                      </a: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131864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proper nouns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Are Glasgow and Cardiff cities?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55942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99130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</a:t>
                      </a: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think </a:t>
                      </a:r>
                      <a:r>
                        <a:rPr lang="en-US" sz="28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liam</a:t>
                      </a: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and pip are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131864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you are rude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94247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F4FD30-FB19-6D7C-0BBB-4971D966FD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3884A42-A8A3-2FCD-0452-63118B5801AE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5"/>
          <a:ext cx="6554756" cy="30308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2672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2 – Autumn -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741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want to play with Alex.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60352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Jim was sad. Alex was too.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63835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exclamation mark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What a great film!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34228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60352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</a:t>
                      </a: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think </a:t>
                      </a:r>
                      <a:r>
                        <a:rPr lang="en-US" sz="20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liam</a:t>
                      </a: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and pip are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C9E82EC-37B4-EC8D-60E7-B0B1A961E069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3437558"/>
          <a:ext cx="6554756" cy="30308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2672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2 – Autumn -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741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want to play with Alex.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60352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Jim was sad. Alex was too.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63835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exclamation mark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What a great film!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34228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60352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</a:t>
                      </a: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think </a:t>
                      </a:r>
                      <a:r>
                        <a:rPr lang="en-US" sz="20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liam</a:t>
                      </a: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and pip are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119735B-11E8-50F4-168D-F9AA75D80427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6697811"/>
          <a:ext cx="6554756" cy="303088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2672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2 – Autumn -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741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want to play with Alex.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603529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Jim was sad. Alex was too.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63835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exclamation mark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What a great film!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34228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60352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</a:t>
                      </a: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think </a:t>
                      </a:r>
                      <a:r>
                        <a:rPr lang="en-US" sz="20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liam</a:t>
                      </a: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and pip are here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66233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75852A-0B2F-7DD5-9D66-4FB1AB33B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F23DF89-EB92-35EE-0BA8-B0B02F31D196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94892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726885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2 – Autumn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1017946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</a:t>
                      </a: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 want to play with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A</a:t>
                      </a: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lex.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111885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J</a:t>
                      </a: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im was sad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.</a:t>
                      </a: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A</a:t>
                      </a: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lex was too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1118851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exclamation mark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What a great film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131864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question mark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Do you know my friend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1318647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proper nouns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Are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G</a:t>
                      </a: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lasgow and 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</a:t>
                      </a:r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ardiff cities?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55942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99130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</a:t>
                      </a:r>
                      <a:r>
                        <a:rPr lang="en-US" sz="24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think 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</a:t>
                      </a:r>
                      <a:r>
                        <a:rPr lang="en-US" sz="24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iam and 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P</a:t>
                      </a:r>
                      <a:r>
                        <a:rPr lang="en-US" sz="24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ip are here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131864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 and full stops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</a:t>
                      </a: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ou are rude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88052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B79695-EB0E-5828-2ACB-885BCDFAD9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F3A32BB-BC72-9779-37B1-2B501B1CFE34}"/>
              </a:ext>
            </a:extLst>
          </p:cNvPr>
          <p:cNvSpPr txBox="1"/>
          <p:nvPr/>
        </p:nvSpPr>
        <p:spPr>
          <a:xfrm>
            <a:off x="1087179" y="4414391"/>
            <a:ext cx="46836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Year 3 – Autumn 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Task 1</a:t>
            </a:r>
          </a:p>
        </p:txBody>
      </p:sp>
    </p:spTree>
    <p:extLst>
      <p:ext uri="{BB962C8B-B14F-4D97-AF65-F5344CB8AC3E}">
        <p14:creationId xmlns:p14="http://schemas.microsoft.com/office/powerpoint/2010/main" val="1755054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3714C-0758-A70D-AA97-85F94FFAA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4BE1D2-DD2F-E407-DB25-E5E99B422776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94892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3819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3 – Autumn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89374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Hannah walks to school.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98234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puppy skipped.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98234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adjective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can see a red car.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can’t wait for my lunch.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coordinating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like football, but I like cricket more.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Ellie is my friend because she is kind.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43949"/>
                  </a:ext>
                </a:extLst>
              </a:tr>
              <a:tr h="4911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87036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 dont like pizza.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 wont be late for school.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0717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5AC1A7D-3097-9236-D2F9-4B58FA84EFAF}"/>
              </a:ext>
            </a:extLst>
          </p:cNvPr>
          <p:cNvSpPr txBox="1"/>
          <p:nvPr/>
        </p:nvSpPr>
        <p:spPr>
          <a:xfrm>
            <a:off x="1087179" y="4414391"/>
            <a:ext cx="46836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Year 1 – Autumn 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Task 1</a:t>
            </a:r>
          </a:p>
        </p:txBody>
      </p:sp>
    </p:spTree>
    <p:extLst>
      <p:ext uri="{BB962C8B-B14F-4D97-AF65-F5344CB8AC3E}">
        <p14:creationId xmlns:p14="http://schemas.microsoft.com/office/powerpoint/2010/main" val="2033855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B02758-5DF0-FA0A-A150-6BE1D6D8B23D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5"/>
          <a:ext cx="6554756" cy="299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3 – Autumn -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Hannah walks to school.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puppy chased the ball.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adjective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can see a red car.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subordinating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Ellie is my friend because she is kind.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 dont like pizza.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A1D09B9-966D-2311-CC97-89415B912D26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3455522"/>
          <a:ext cx="6554756" cy="28049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3 – Autumn -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37962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Hannah walks to school.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2949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puppy chased the ball.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1563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adjective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can see a red car.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34053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subordinating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Ellie is my friend because she is kind.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 dont like pizza.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9A0347F-9323-66F8-C3AD-1668CD05E22E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6733739"/>
          <a:ext cx="6554756" cy="28062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3 – Autumn -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126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Hannah walks to school.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4334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puppy chased the ball.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2949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adjective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can see a red car.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35439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subordinating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Ellie is my friend because she is kind.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2881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 dont like pizza.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22456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3714C-0758-A70D-AA97-85F94FFAA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4BE1D2-DD2F-E407-DB25-E5E99B422776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94892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3819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3 – Autumn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89374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Hannah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walks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 to school.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98234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puppy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 chased the ball.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98234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adjective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can see a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red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 car.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can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’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 wait for my lunch.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coordinating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like football,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but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 I like cricket more.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Ellie is my friend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because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 she is kind.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43949"/>
                  </a:ext>
                </a:extLst>
              </a:tr>
              <a:tr h="4911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87036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 don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’</a:t>
                      </a: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 like pizza.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 won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’</a:t>
                      </a: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 be late for school.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52422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93B9C0-D657-5BC6-2E4F-BD5A48550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8F606E5-4B72-68DD-0CB0-95D03A7A5B26}"/>
              </a:ext>
            </a:extLst>
          </p:cNvPr>
          <p:cNvSpPr txBox="1"/>
          <p:nvPr/>
        </p:nvSpPr>
        <p:spPr>
          <a:xfrm>
            <a:off x="1087179" y="4414391"/>
            <a:ext cx="46836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Year 3 – Autumn 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Task 2</a:t>
            </a:r>
          </a:p>
        </p:txBody>
      </p:sp>
    </p:spTree>
    <p:extLst>
      <p:ext uri="{BB962C8B-B14F-4D97-AF65-F5344CB8AC3E}">
        <p14:creationId xmlns:p14="http://schemas.microsoft.com/office/powerpoint/2010/main" val="14916099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3714C-0758-A70D-AA97-85F94FFAA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4BE1D2-DD2F-E407-DB25-E5E99B422776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94892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3819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3 – Autumn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89374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have toast for breakfast.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98234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She is a teacher.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98234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adjective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History is my favourite lesson.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noun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want to buy a fluffy toy.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coordinating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I’m playing tennis, and I’m seeing Tom on Friday.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like reading when I’m in the garden.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43949"/>
                  </a:ext>
                </a:extLst>
              </a:tr>
              <a:tr h="4911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87036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 am going to london in may.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My mums car is green.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40515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B02758-5DF0-FA0A-A150-6BE1D6D8B23D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5"/>
          <a:ext cx="6554756" cy="299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3 – Autumn -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have toast for breakfast.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She is a teacher.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adjective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History is my favourite lesson.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noun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want to buy a fluffy toy.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 am going to london in may.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A1D09B9-966D-2311-CC97-89415B912D26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3455522"/>
          <a:ext cx="6554756" cy="26882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3 – Autumn -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37962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have toast for breakfast.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2949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She is a teacher.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1563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adjective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History is my favourite lesson.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34053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noun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want to buy a fluffy toy.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 am going to london in may.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9A0347F-9323-66F8-C3AD-1668CD05E22E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6733739"/>
          <a:ext cx="6554756" cy="27034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3 – Autumn -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126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have toast for breakfast.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4334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She is a teacher.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29491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adjective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History is my favourite lesson.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354393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noun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want to buy a fluffy toy.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288174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 am going to london in may.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1656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3714C-0758-A70D-AA97-85F94FFAA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4BE1D2-DD2F-E407-DB25-E5E99B422776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94892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3819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3 – Autumn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89374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have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 toast for breakfast.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98234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She is a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teacher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98234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adjective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History is my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favourite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 lesson.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noun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want to buy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a fluffy toy.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coordinating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I’m playing tennis,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and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 I’m seeing Tom on Friday.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like reading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when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 I’m in the garden.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43949"/>
                  </a:ext>
                </a:extLst>
              </a:tr>
              <a:tr h="4911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87036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 </a:t>
                      </a: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am going to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</a:t>
                      </a: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ondon in 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May</a:t>
                      </a: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My mum</a:t>
                      </a:r>
                      <a:r>
                        <a:rPr lang="en-US" sz="20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’</a:t>
                      </a: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 car is green.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86935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B79695-EB0E-5828-2ACB-885BCDFAD9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F3A32BB-BC72-9779-37B1-2B501B1CFE34}"/>
              </a:ext>
            </a:extLst>
          </p:cNvPr>
          <p:cNvSpPr txBox="1"/>
          <p:nvPr/>
        </p:nvSpPr>
        <p:spPr>
          <a:xfrm>
            <a:off x="1087179" y="4414391"/>
            <a:ext cx="46836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Year 4 – Autumn 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Task 1</a:t>
            </a:r>
          </a:p>
        </p:txBody>
      </p:sp>
    </p:spTree>
    <p:extLst>
      <p:ext uri="{BB962C8B-B14F-4D97-AF65-F5344CB8AC3E}">
        <p14:creationId xmlns:p14="http://schemas.microsoft.com/office/powerpoint/2010/main" val="40060571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3714C-0758-A70D-AA97-85F94FFAA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4BE1D2-DD2F-E407-DB25-E5E99B422776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94574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3819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4 – Autumn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expanded noun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saw a shiny, red car outside the shop.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fronted adverbial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In the morning, the birds sang in the trees.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cat is hiding under the bed.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main clause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When the sun set, the sky turned a deep shade of pink.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common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Oliver kicked the ball.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proper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saw Molly in the classroom.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43949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verbs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Last night, Rachel came home, cooked tea, and watched TV.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3190139"/>
                  </a:ext>
                </a:extLst>
              </a:tr>
              <a:tr h="4911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87036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 cant wait to go to Florida.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Kims cats are very fluffy.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58885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B02758-5DF0-FA0A-A150-6BE1D6D8B23D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5"/>
          <a:ext cx="6554756" cy="31060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4 – Autumn -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expanded noun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saw a shiny, red car outside the shop.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fronted adverbial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In the morning, the birds sang in the trees.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cat is hiding under the bed.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main clause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When the sun set, the sky turned a deep shade of pink.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Kims cats are very fluffy.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A1D09B9-966D-2311-CC97-89415B912D26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3455522"/>
          <a:ext cx="6554756" cy="31060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4 – Autumn -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expanded noun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saw a shiny, red car outside the shop.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fronted adverbial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In the morning, the birds sang in the trees.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cat is hiding under the bed.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main clause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When the sun set, the sky turned a deep shade of pink.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Kims cats are very fluffy.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9A0347F-9323-66F8-C3AD-1668CD05E22E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6733739"/>
          <a:ext cx="6554756" cy="31060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4 – Autumn -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expanded noun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 saw a shiny, red car outside the shop.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fronted adverbial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In the morning, the birds sang in the trees.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cat is hiding under the bed.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main clause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When the sun set, the sky turned a deep shade of pink.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Kims cats are very fluffy.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32110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93B9C0-D657-5BC6-2E4F-BD5A48550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8F606E5-4B72-68DD-0CB0-95D03A7A5B26}"/>
              </a:ext>
            </a:extLst>
          </p:cNvPr>
          <p:cNvSpPr txBox="1"/>
          <p:nvPr/>
        </p:nvSpPr>
        <p:spPr>
          <a:xfrm>
            <a:off x="1087179" y="4414391"/>
            <a:ext cx="46836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Year 4 – Autumn 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Task 2</a:t>
            </a:r>
          </a:p>
        </p:txBody>
      </p:sp>
    </p:spTree>
    <p:extLst>
      <p:ext uri="{BB962C8B-B14F-4D97-AF65-F5344CB8AC3E}">
        <p14:creationId xmlns:p14="http://schemas.microsoft.com/office/powerpoint/2010/main" val="1232206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3714C-0758-A70D-AA97-85F94FFAA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4BE1D2-DD2F-E407-DB25-E5E99B422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319854"/>
              </p:ext>
            </p:extLst>
          </p:nvPr>
        </p:nvGraphicFramePr>
        <p:xfrm>
          <a:off x="151622" y="177304"/>
          <a:ext cx="6554756" cy="95015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64168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1 – Autumn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1208538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Sal and Sam had fun.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132833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  <a:p>
                      <a:pPr algn="ctr"/>
                      <a:endParaRPr lang="en-US" sz="17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Mia went to Hull.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1328336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Pip has a pal called Rod.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1565539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Bob went for a run.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66416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117691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dog ran to </a:t>
                      </a:r>
                      <a:r>
                        <a:rPr lang="en-US" sz="36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tim.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  <a:latin typeface="Futura Medium" panose="020B0602020204020303" pitchFamily="34" charset="-79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156553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sam</a:t>
                      </a:r>
                      <a:r>
                        <a:rPr lang="en-US" sz="3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and </a:t>
                      </a:r>
                      <a:r>
                        <a:rPr lang="en-US" sz="36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ned</a:t>
                      </a:r>
                      <a:r>
                        <a:rPr lang="en-US" sz="3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had a nap.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88387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3BCE6B-FB18-832C-2818-4E8B835DD8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120C326-453E-2CD6-E0CC-BF7675A8458C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94574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3819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4 – Autumn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expanded noun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small, brown dog barked loudly.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fronted adverbial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After lunch, we played football on the field.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ball is stuck behind the sofa.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subordinate clause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children clapped because the play was amazing.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common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Sophie read a book about Egypt.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proper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My mum went to a museum in Manchester.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43949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verbs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On Sunday, I played tennis, visited family and had lunch.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3190139"/>
                  </a:ext>
                </a:extLst>
              </a:tr>
              <a:tr h="4911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87036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comma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Please could I have a pancake with chocolate bananas caramel and cream?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Theyve finished their homework already.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67652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7B97A5-F1F6-EBF1-4537-8E04C0A486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48E7693-E6E2-AA8C-9F80-16F5BC7419B7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5"/>
          <a:ext cx="6554756" cy="30451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4 – Autumn -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expanded noun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small, brown dog barked loudly.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fronted adverbial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After lunch, we played football on the field.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ball is stuck behind the sofa.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subordinate clause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children clapped because the play was amazing.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comma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Please could I have a pancake with chocolate bananas caramel and cream?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B89D551-6686-2AA5-52D6-7EDBE16DDB72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3455522"/>
          <a:ext cx="6554756" cy="30451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4 – Autumn -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expanded noun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small, brown dog barked loudly.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fronted adverbial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After lunch, we played football on the field.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ball is stuck behind the sofa.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subordinate clause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children clapped because the play was amazing.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comma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Please could I have a pancake with chocolate bananas caramel and cream?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541FF2A-4117-7834-AC2D-1432B9A29135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6733739"/>
          <a:ext cx="6554756" cy="30451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4 – Autumn -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expanded noun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small, brown dog barked loudly.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fronted adverbial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After lunch, we played football on the field.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ball is stuck behind the sofa.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subordinate clause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children clapped because the play was amazing.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comma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Please could I have a pancake with chocolate bananas caramel and cream?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28416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BF4B41-F75E-ABB5-6C7B-F957F63413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2277202-158A-6592-7C1B-8AFAD2F480CD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94574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3819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4 – Autumn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expanded noun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small, brown dog 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barked loudly.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fronted adverbial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After lunch, 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we played football on the field.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ball is stuck </a:t>
                      </a:r>
                      <a:r>
                        <a:rPr lang="en-US" sz="200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behind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 the sofa.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subordinate clause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The children clapped </a:t>
                      </a:r>
                      <a:r>
                        <a:rPr lang="en-US" sz="200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because the play was amazing.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common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Sophie read a </a:t>
                      </a:r>
                      <a:r>
                        <a:rPr lang="en-US" sz="200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book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 about Egypt.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proper 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My mum went to a museum in </a:t>
                      </a:r>
                      <a:r>
                        <a:rPr lang="en-US" sz="200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Manchester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43949"/>
                  </a:ext>
                </a:extLst>
              </a:tr>
              <a:tr h="900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verbs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On Sunday, I </a:t>
                      </a:r>
                      <a:r>
                        <a:rPr lang="en-US" sz="200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played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 tennis, </a:t>
                      </a:r>
                      <a:r>
                        <a:rPr lang="en-US" sz="200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visited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 family and </a:t>
                      </a:r>
                      <a:r>
                        <a:rPr lang="en-US" sz="200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had</a:t>
                      </a:r>
                      <a:r>
                        <a:rPr lang="en-US" sz="20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ea typeface="Verdana" panose="020B0604030504040204" pitchFamily="34" charset="0"/>
                          <a:cs typeface="Futura Medium" panose="020B0602020204020303" pitchFamily="34" charset="-79"/>
                        </a:rPr>
                        <a:t> lunch.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3190139"/>
                  </a:ext>
                </a:extLst>
              </a:tr>
              <a:tr h="4911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87036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comma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Please could I have a pancake with chocolate</a:t>
                      </a:r>
                      <a:r>
                        <a:rPr lang="en-US" sz="180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,</a:t>
                      </a:r>
                      <a:r>
                        <a:rPr lang="en-US" sz="1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bananas</a:t>
                      </a:r>
                      <a:r>
                        <a:rPr lang="en-US" sz="180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,</a:t>
                      </a:r>
                      <a:r>
                        <a:rPr lang="en-US" sz="1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caramel and cream?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115776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They</a:t>
                      </a:r>
                      <a:r>
                        <a:rPr lang="en-US" sz="200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’</a:t>
                      </a:r>
                      <a:r>
                        <a:rPr lang="en-US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ve finished their homework already.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47650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B79695-EB0E-5828-2ACB-885BCDFAD9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F3A32BB-BC72-9779-37B1-2B501B1CFE34}"/>
              </a:ext>
            </a:extLst>
          </p:cNvPr>
          <p:cNvSpPr txBox="1"/>
          <p:nvPr/>
        </p:nvSpPr>
        <p:spPr>
          <a:xfrm>
            <a:off x="1087179" y="4414391"/>
            <a:ext cx="46836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Year 5 – Autumn 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Task 1</a:t>
            </a:r>
          </a:p>
        </p:txBody>
      </p:sp>
    </p:spTree>
    <p:extLst>
      <p:ext uri="{BB962C8B-B14F-4D97-AF65-F5344CB8AC3E}">
        <p14:creationId xmlns:p14="http://schemas.microsoft.com/office/powerpoint/2010/main" val="23122332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3714C-0758-A70D-AA97-85F94FFAA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4BE1D2-DD2F-E407-DB25-E5E99B422776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92040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3819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5 – Autumn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verbs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old clock ticked steadily as the house grew silent.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nouns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scientist studied the strange liquid under a bright lamp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adjective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mysterious cave glowed faintly in the dark.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eagle soared gracefully above the snow-capped mountains.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personal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They decided to explore the forest after lunch.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team cheered loudly because they had finally scored a goal.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43949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kitten curled up beside the warm fireplace.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916263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relative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artist, who had travelled across Europe, painted breathtaking landscapes.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801395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speech punctuation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 can’t believe we made it to the top shouted Emma.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</a:t>
                      </a:r>
                      <a:r>
                        <a:rPr lang="en-GB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captains hat blew off his head in the strong wind.</a:t>
                      </a:r>
                      <a:endParaRPr lang="en-US" sz="2000" dirty="0">
                        <a:solidFill>
                          <a:schemeClr val="bg1">
                            <a:lumMod val="75000"/>
                          </a:schemeClr>
                        </a:solidFill>
                        <a:latin typeface="Futura Medium" panose="020B0602020204020303" pitchFamily="34" charset="-79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63738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B02758-5DF0-FA0A-A150-6BE1D6D8B23D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5"/>
          <a:ext cx="6554756" cy="3095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5 – Autumn -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personal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They decided to explore the forest after lunch.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team cheered loudly because they had finally scored a goal.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kitten curled up beside the warm fireplace.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relative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artist, who had travelled across Europe, painted breathtaking landscapes.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</a:t>
                      </a:r>
                      <a:r>
                        <a:rPr lang="en-GB" sz="1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captains hat blew off his head in the strong wind.</a:t>
                      </a:r>
                      <a:endParaRPr lang="en-US" sz="1600" dirty="0">
                        <a:solidFill>
                          <a:schemeClr val="bg1">
                            <a:lumMod val="75000"/>
                          </a:schemeClr>
                        </a:solidFill>
                        <a:latin typeface="Futura Medium" panose="020B0602020204020303" pitchFamily="34" charset="-79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A1D09B9-966D-2311-CC97-89415B912D26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3455522"/>
          <a:ext cx="6554756" cy="3095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5 – Autumn -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personal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They decided to explore the forest after lunch.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team cheered loudly because they had finally scored a goal.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kitten curled up beside the warm fireplace.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relative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artist, who had travelled across Europe, painted breathtaking landscapes.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</a:t>
                      </a:r>
                      <a:r>
                        <a:rPr lang="en-GB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captains hat blew off his head in the strong wind.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  <a:latin typeface="Futura Medium" panose="020B0602020204020303" pitchFamily="34" charset="-79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9A0347F-9323-66F8-C3AD-1668CD05E22E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6733739"/>
          <a:ext cx="6554756" cy="3095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5 – Autumn -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personal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They decided to explore the forest after lunch.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team cheered loudly because they had finally scored a goal.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kitten curled up beside the warm fireplace.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relative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artist, who had travelled across Europe, painted breathtaking landscapes.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</a:t>
                      </a:r>
                      <a:r>
                        <a:rPr lang="en-GB" sz="14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captains hat blew off his head in the strong wind.</a:t>
                      </a:r>
                      <a:endParaRPr lang="en-US" sz="1400" dirty="0">
                        <a:solidFill>
                          <a:schemeClr val="bg1">
                            <a:lumMod val="75000"/>
                          </a:schemeClr>
                        </a:solidFill>
                        <a:latin typeface="Futura Medium" panose="020B0602020204020303" pitchFamily="34" charset="-79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47541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7608A-F5F8-B9B2-A5A2-272CACF67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6EA1EFD-B763-6866-F989-CCB3FC2DFB06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92040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3819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5 – Autumn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verbs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old clock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ticked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steadily as the house 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grew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silent.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nouns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scientist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studied the strange 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liquid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under a bright 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lamp</a:t>
                      </a:r>
                      <a:endParaRPr lang="en-US" sz="2000" dirty="0">
                        <a:solidFill>
                          <a:srgbClr val="C92605"/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adjective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mysterious cave glowed faintly in the dark.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eagle soared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gracefully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above the snow-capped mountains.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personal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They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decided to explore the forest after lunch.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team cheered loudly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because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they had finally scored a goal.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43949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kitten curled up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beside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the warm fireplace.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916263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relative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artist,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who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had travelled across Europe, painted breathtaking landscapes.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801395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speech punctuation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“</a:t>
                      </a: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 can’t believe we made it to the top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!”</a:t>
                      </a: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shouted Emma.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</a:t>
                      </a:r>
                      <a:r>
                        <a:rPr lang="en-GB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captain</a:t>
                      </a:r>
                      <a:r>
                        <a:rPr lang="en-GB" sz="200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’</a:t>
                      </a:r>
                      <a:r>
                        <a:rPr lang="en-GB" sz="20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 hat blew off his head in the strong wind.</a:t>
                      </a:r>
                      <a:endParaRPr lang="en-US" sz="2000" dirty="0">
                        <a:solidFill>
                          <a:schemeClr val="bg1">
                            <a:lumMod val="75000"/>
                          </a:schemeClr>
                        </a:solidFill>
                        <a:latin typeface="Futura Medium" panose="020B0602020204020303" pitchFamily="34" charset="-79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95350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93B9C0-D657-5BC6-2E4F-BD5A48550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8F606E5-4B72-68DD-0CB0-95D03A7A5B26}"/>
              </a:ext>
            </a:extLst>
          </p:cNvPr>
          <p:cNvSpPr txBox="1"/>
          <p:nvPr/>
        </p:nvSpPr>
        <p:spPr>
          <a:xfrm>
            <a:off x="1087179" y="4414391"/>
            <a:ext cx="46836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Year 5 – Autumn 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Task 2</a:t>
            </a:r>
          </a:p>
        </p:txBody>
      </p:sp>
    </p:spTree>
    <p:extLst>
      <p:ext uri="{BB962C8B-B14F-4D97-AF65-F5344CB8AC3E}">
        <p14:creationId xmlns:p14="http://schemas.microsoft.com/office/powerpoint/2010/main" val="317853159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ED8FDE-755A-F8CD-A561-147BD279C6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3E611EA-4B20-8A76-6881-2B92B7F422F9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92040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3819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5 – Autumn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verbs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children gathered around the campfire to tell ghost stories.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nouns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volcano erupted with a deafening roar that shook the ground.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adjectives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brilliant stars sparkled like diamonds in the midnight sky.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boy worked diligently to finish his project before the deadline.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personal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She couldn’t wait to show her family the award she had won.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crowd clapped and cheered while the band played the final song.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43949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photograph was hanging above the fireplace in a golden frame.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916263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relative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explorer, who had been lost for days, finally found the hidden temple.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801395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speech punctuation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Don’t forget to take a map warned Dad.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Its been the most exciting adventure of our lives!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542558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CA3A59-A85B-D991-7477-5492639CD4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64CBC42-4F9C-4D55-734E-CC37672F1E5E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5"/>
          <a:ext cx="6554756" cy="31454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5 – Autumn -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personal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She couldn’t wait to show her family the award she had won.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crowd clapped and cheered while the band played the final song.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photograph was hanging above the fireplace in a golden frame.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relative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explorer, who had been lost for days, finally found the hidden temple.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speech punctuation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Don’t forget to take a map warned Dad.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61883DD-E3A2-0FEF-A667-49A90578DAAD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3455522"/>
          <a:ext cx="6554756" cy="31454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5 – Autumn -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personal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She couldn’t wait to show her family the award she had won.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crowd clapped and cheered while the band played the final song.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photograph was hanging above the fireplace in a golden frame.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relative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explorer, who had been lost for days, finally found the hidden temple.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speech punctuation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Don’t forget to take a map warned Dad.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96FF39E-103F-E296-B317-C2CD9D7F41E4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6733739"/>
          <a:ext cx="6554756" cy="31454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5 – Autumn -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personal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She couldn’t wait to show her family the award she had won.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crowd clapped and cheered while the band played the final song.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preposition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photograph was hanging above the fireplace in a golden frame.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relative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explorer, who had been lost for days, finally found the hidden temple.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speech punctuation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Don’t forget to take a map warned Dad.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5518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B02758-5DF0-FA0A-A150-6BE1D6D8B2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077285"/>
              </p:ext>
            </p:extLst>
          </p:nvPr>
        </p:nvGraphicFramePr>
        <p:xfrm>
          <a:off x="151622" y="177305"/>
          <a:ext cx="6554756" cy="28764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858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1 – Autumn -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595937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Sal and Sam had fun.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7657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Bob went for a run.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3639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69241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dog ran to </a:t>
                      </a:r>
                      <a:r>
                        <a:rPr lang="en-US" sz="28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tim.</a:t>
                      </a:r>
                      <a:endParaRPr lang="en-US" sz="2800" dirty="0">
                        <a:solidFill>
                          <a:schemeClr val="bg1">
                            <a:lumMod val="75000"/>
                          </a:schemeClr>
                        </a:solidFill>
                        <a:latin typeface="Futura Medium" panose="020B0602020204020303" pitchFamily="34" charset="-79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7D66DE6-7921-26AB-26A6-403DA96BD4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538914"/>
              </p:ext>
            </p:extLst>
          </p:nvPr>
        </p:nvGraphicFramePr>
        <p:xfrm>
          <a:off x="160248" y="3366204"/>
          <a:ext cx="6554756" cy="28764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858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1 – Autumn –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595937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Sal and Sam had fun.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7657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Bob went for a run.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3639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69241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dog ran to </a:t>
                      </a:r>
                      <a:r>
                        <a:rPr lang="en-US" sz="28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tim.</a:t>
                      </a:r>
                      <a:endParaRPr lang="en-US" sz="2800" dirty="0">
                        <a:solidFill>
                          <a:schemeClr val="bg1">
                            <a:lumMod val="75000"/>
                          </a:schemeClr>
                        </a:solidFill>
                        <a:latin typeface="Futura Medium" panose="020B0602020204020303" pitchFamily="34" charset="-79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68987BF-615D-E647-0C8D-21975DAD74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839223"/>
              </p:ext>
            </p:extLst>
          </p:nvPr>
        </p:nvGraphicFramePr>
        <p:xfrm>
          <a:off x="168874" y="6555103"/>
          <a:ext cx="6554756" cy="28764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858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1 – Autumn –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595937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Sal and Sam had fun.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7657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Bob went for a run.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3639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69241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dog ran to </a:t>
                      </a:r>
                      <a:r>
                        <a:rPr lang="en-US" sz="28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tim.</a:t>
                      </a:r>
                      <a:endParaRPr lang="en-US" sz="2800" dirty="0">
                        <a:solidFill>
                          <a:schemeClr val="bg1">
                            <a:lumMod val="75000"/>
                          </a:schemeClr>
                        </a:solidFill>
                        <a:latin typeface="Futura Medium" panose="020B0602020204020303" pitchFamily="34" charset="-79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92016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57597A-B130-17EB-2395-9ED012D773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361FC03-4377-8A35-B6EC-E6B9C88FFBE9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92040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3819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5 – Autumn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verbs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children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gathered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around the campfire to 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tell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ghost stories.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nouns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volcano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erupted with a deafening 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roar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that shook the 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ground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adjectives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brilliant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stars sparkled like diamonds in the 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midnight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sky.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boy worked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diligently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to finish his project before the deadline.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personal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Lisa couldn’t wait to show her family the award 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she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had won.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subordinating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crowd clapped and cheered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while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the band played the final song.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43949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prepositions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photograph was hanging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above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the fireplace 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in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a golden frame.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916263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relative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explorer,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who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had been lost for days, finally found the hidden temple.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801395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speech punctuation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“</a:t>
                      </a: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Don’t forget to take a map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,”</a:t>
                      </a: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warned Dad.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It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’</a:t>
                      </a: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 been the most exciting adventure of our lives!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78222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B79695-EB0E-5828-2ACB-885BCDFAD9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F3A32BB-BC72-9779-37B1-2B501B1CFE34}"/>
              </a:ext>
            </a:extLst>
          </p:cNvPr>
          <p:cNvSpPr txBox="1"/>
          <p:nvPr/>
        </p:nvSpPr>
        <p:spPr>
          <a:xfrm>
            <a:off x="1087179" y="4414391"/>
            <a:ext cx="46836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Year 6 – Autumn 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Task 1</a:t>
            </a:r>
          </a:p>
        </p:txBody>
      </p:sp>
    </p:spTree>
    <p:extLst>
      <p:ext uri="{BB962C8B-B14F-4D97-AF65-F5344CB8AC3E}">
        <p14:creationId xmlns:p14="http://schemas.microsoft.com/office/powerpoint/2010/main" val="25870095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73714C-0758-A70D-AA97-85F94FFAA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84BE1D2-DD2F-E407-DB25-E5E99B422776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93667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6525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6 – Autumn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coordinating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Lucy wanted to visit the museum, but her friends preferred the cinema.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possessive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Their teamwork made the science project a huge success. 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relative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novel, which was based on true events, became a national bestseller.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adverbial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After a long and tiring journey, the explorers finally reached the summit. 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model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You should revise carefully if you want to feel confident for the test. 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model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We might discover something new during the experiment. 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43949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antonyms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selfish king ignored the kind villagers who offered him food.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916263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synonyms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angry teacher spoke in a furious tone that silenced the room.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801395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brackets for parenthesis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bridge rebuilt after the flood now connects both sides of the river.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82093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explorers map led to a hidden cave deep in the forest.</a:t>
                      </a:r>
                      <a:endParaRPr lang="en-US" sz="2000" dirty="0">
                        <a:solidFill>
                          <a:schemeClr val="bg1">
                            <a:lumMod val="75000"/>
                          </a:schemeClr>
                        </a:solidFill>
                        <a:latin typeface="Futura Medium" panose="020B0602020204020303" pitchFamily="34" charset="-79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18773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5B02758-5DF0-FA0A-A150-6BE1D6D8B23D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5"/>
          <a:ext cx="6554756" cy="299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6 – Autumn -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coordinating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Lucy wanted to visit the museum, but her friends preferred the cinema.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possessive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Their teamwork made the science project a huge success. 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relative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novel, which was based on true events, became a national bestseller.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adverbial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After a long and tiring journey, the explorers finally reached the summit. 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brackets for parenthesis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bridge (rebuilt after the flood) now connects both sides of the river.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A1D09B9-966D-2311-CC97-89415B912D26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3455522"/>
          <a:ext cx="6554756" cy="299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6 – Autumn -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coordinating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Lucy wanted to visit the museum, but her friends preferred the cinema.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possessive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Their teamwork made the science project a huge success. 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relative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novel, which was based on true events, became a national bestseller.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adverbial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After a long and tiring journey, the explorers finally reached the summit. 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brackets for parenthesis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bridge (rebuilt after the flood) now connects both sides of the river.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9A0347F-9323-66F8-C3AD-1668CD05E22E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6733739"/>
          <a:ext cx="6554756" cy="29949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6 – Autumn -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coordinating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Lucy wanted to visit the museum, but her friends preferred the cinema.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possessive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Their teamwork made the science project a huge success. 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relative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novel, which was based on true events, became a national bestseller.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adverbial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After a long and tiring journey, the explorers finally reached the summit. </a:t>
                      </a:r>
                      <a:endParaRPr lang="en-US" sz="12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brackets for parenthesis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bridge (rebuilt after the flood) now connects both sides of the river.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41432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A6AD3-A427-5374-BADC-73A7B9C35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FF87E69-010E-29CF-FDD0-D3F21EE09E5A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93667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6525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6 – Autumn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coordinating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Lucy wanted to visit the museum, </a:t>
                      </a:r>
                      <a:r>
                        <a:rPr lang="en-GB" sz="2000" b="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but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her friends preferred the cinema.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possessive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Their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teamwork made the science project a huge success. 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relative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novel,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which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was based on true events, became a national bestseller.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adverbial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After a long and tiring journey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, the explorers finally reached the summit. 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model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You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should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revise carefully if you want to feel confident for the test. 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model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We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might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discover something new during the experiment. 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43949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antonyms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selfish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king ignored the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kind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villagers who offered him food. 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916263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synonyms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angry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teacher spoke in a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furious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tone that silenced the room.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801395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788055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brackets for parenthesis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bridge 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(</a:t>
                      </a: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rebuilt after the flood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)</a:t>
                      </a: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now connects both sides of the river.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82093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explorer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’</a:t>
                      </a: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 map led to a hidden cave deep in the forest.</a:t>
                      </a:r>
                      <a:endParaRPr lang="en-US" sz="2000" dirty="0">
                        <a:solidFill>
                          <a:schemeClr val="bg1">
                            <a:lumMod val="75000"/>
                          </a:schemeClr>
                        </a:solidFill>
                        <a:latin typeface="Futura Medium" panose="020B0602020204020303" pitchFamily="34" charset="-79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6605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93B9C0-D657-5BC6-2E4F-BD5A48550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8F606E5-4B72-68DD-0CB0-95D03A7A5B26}"/>
              </a:ext>
            </a:extLst>
          </p:cNvPr>
          <p:cNvSpPr txBox="1"/>
          <p:nvPr/>
        </p:nvSpPr>
        <p:spPr>
          <a:xfrm>
            <a:off x="1087179" y="4414391"/>
            <a:ext cx="46836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Year 6 – Autumn 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Task 2</a:t>
            </a:r>
          </a:p>
        </p:txBody>
      </p:sp>
    </p:spTree>
    <p:extLst>
      <p:ext uri="{BB962C8B-B14F-4D97-AF65-F5344CB8AC3E}">
        <p14:creationId xmlns:p14="http://schemas.microsoft.com/office/powerpoint/2010/main" val="13656569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ED8FDE-755A-F8CD-A561-147BD279C6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3E611EA-4B20-8A76-6881-2B92B7F422F9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89541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3819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6 – Autumn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coordinating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sun shone brightly and the snow began to melt.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possessive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Her voice carried across the crowded hall.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relative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castle, which stood on the cliff, could be seen for miles.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adverbial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Before sunrise, the fishermen prepared their nets for the day.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model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You should check your answers carefully before handing in your test.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model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We could build a model of the solar system for science week.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43949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antonyms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rich merchant refused to help the poor villagers in need. 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916263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synonyms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beautiful garden was filled with lovely flowers of every colour. 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801395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brackets for parenthesis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player injured during training was still cheering from the sidelines.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authors signature was proudly displayed on the first page of the book.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83847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CA3A59-A85B-D991-7477-5492639CD4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64CBC42-4F9C-4D55-734E-CC37672F1E5E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5"/>
          <a:ext cx="6554756" cy="31454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6 – Autumn -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model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You should check your answers carefully before handing in your test.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model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We could build a model of the solar system for science week.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antonyms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rich merchant refused to help the poor villagers in need. 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synonyms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beautiful garden was filled with lovely flowers of every colour. 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authors signature was proudly displayed on the first page of the book.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61883DD-E3A2-0FEF-A667-49A90578DAAD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3455522"/>
          <a:ext cx="6554756" cy="31454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6 – Autumn -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model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You should check your answers carefully before handing in your test.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model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We could build a model of the solar system for science week.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antonyms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rich merchant refused to help the poor villagers in need. 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synonyms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beautiful garden was filled with lovely flowers of every colour. 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authors signature was proudly displayed on the first page of the book.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96FF39E-103F-E296-B317-C2CD9D7F41E4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6733739"/>
          <a:ext cx="6554756" cy="31454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0736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6 – Autumn -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model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You should check your answers carefully before handing in your test.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model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We could build a model of the solar system for science week.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antonyms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rich merchant refused to help the poor villagers in need. 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9578099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synonyms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beautiful garden was filled with lovely flowers of every colour. </a:t>
                      </a:r>
                      <a:endParaRPr lang="en-US" sz="14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865025"/>
                  </a:ext>
                </a:extLst>
              </a:tr>
              <a:tr h="34759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authors signature was proudly displayed on the first page of the book.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235739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90103F-28C1-2CA8-FA7A-CAC2D2A026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80722C3-13AE-7841-9B4C-59A272590CDC}"/>
              </a:ext>
            </a:extLst>
          </p:cNvPr>
          <p:cNvGraphicFramePr>
            <a:graphicFrameLocks noGrp="1"/>
          </p:cNvGraphicFramePr>
          <p:nvPr/>
        </p:nvGraphicFramePr>
        <p:xfrm>
          <a:off x="151622" y="177304"/>
          <a:ext cx="6554756" cy="895419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38199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6 – Autumn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coordinating conjunction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sun shone brightly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and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the snow began to melt.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possessive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Her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voice carried across the crowded hall.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 relative pronoun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castle,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which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stood on the cliff, could be seen for miles.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adverbial phrase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Before sunrise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, the fishermen prepared their nets for the day.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model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You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should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check your answers carefully before handing in your test.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394620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model verb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We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could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build a model of the solar system for science week.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0643949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antonyms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rich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merchant refused to help the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poor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villagers in need. 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3916263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synonyms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beautiful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garden was filled with 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lovely</a:t>
                      </a:r>
                      <a:r>
                        <a:rPr lang="en-GB" sz="2000" b="0" dirty="0"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 flowers of every colour. </a:t>
                      </a:r>
                      <a:endParaRPr lang="en-US" sz="20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ea typeface="Verdana" panose="020B0604030504040204" pitchFamily="34" charset="0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801395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brackets for parenthesis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player 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(</a:t>
                      </a: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injured during training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)</a:t>
                      </a: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was still cheering from the sidelines.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75600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an apostrophe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author</a:t>
                      </a:r>
                      <a:r>
                        <a:rPr lang="en-GB" sz="2000" b="0" dirty="0">
                          <a:solidFill>
                            <a:srgbClr val="C92605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’</a:t>
                      </a:r>
                      <a:r>
                        <a:rPr lang="en-GB" sz="2000" b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 signature was proudly displayed on the first page of the book.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5282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BF92C3-6811-3A53-4040-32D11D7B40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8DD3A4A-B58E-C17E-2966-5E8B6BBDE6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344379"/>
              </p:ext>
            </p:extLst>
          </p:nvPr>
        </p:nvGraphicFramePr>
        <p:xfrm>
          <a:off x="151622" y="177304"/>
          <a:ext cx="6554756" cy="95015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64168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Gill Sans MT" panose="020B0502020104020203" pitchFamily="34" charset="77"/>
                        </a:rPr>
                        <a:t>Answers</a:t>
                      </a:r>
                      <a:endParaRPr lang="en-US" sz="1800" b="1" dirty="0">
                        <a:solidFill>
                          <a:srgbClr val="0070C0"/>
                        </a:solidFill>
                        <a:latin typeface="FUTURA MEDIUM" panose="020B0602020204020303" pitchFamily="34" charset="-79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1 – Autumn Task 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1208538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</a:t>
                      </a:r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al and </a:t>
                      </a:r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</a:t>
                      </a:r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am had fun.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132833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  <a:p>
                      <a:pPr algn="ctr"/>
                      <a:endParaRPr lang="en-US" sz="17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M</a:t>
                      </a:r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ia went to </a:t>
                      </a:r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H</a:t>
                      </a:r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ull.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1328336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P</a:t>
                      </a:r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ip has a pal called </a:t>
                      </a:r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R</a:t>
                      </a:r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od.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1565539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</a:t>
                      </a:r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ob went for a run.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66416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117691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</a:t>
                      </a:r>
                      <a:r>
                        <a:rPr lang="en-US" sz="3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dog ran to </a:t>
                      </a:r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</a:t>
                      </a:r>
                      <a:r>
                        <a:rPr lang="en-US" sz="3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im.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156553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S</a:t>
                      </a:r>
                      <a:r>
                        <a:rPr lang="en-US" sz="3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am and </a:t>
                      </a:r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N</a:t>
                      </a:r>
                      <a:r>
                        <a:rPr lang="en-US" sz="3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ed had a nap.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4756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93B9C0-D657-5BC6-2E4F-BD5A48550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8F606E5-4B72-68DD-0CB0-95D03A7A5B26}"/>
              </a:ext>
            </a:extLst>
          </p:cNvPr>
          <p:cNvSpPr txBox="1"/>
          <p:nvPr/>
        </p:nvSpPr>
        <p:spPr>
          <a:xfrm>
            <a:off x="1087179" y="4414391"/>
            <a:ext cx="468364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Year 1 – Autumn </a:t>
            </a:r>
          </a:p>
          <a:p>
            <a:pPr algn="ctr"/>
            <a:r>
              <a:rPr lang="en-US" sz="3200" b="1" dirty="0">
                <a:solidFill>
                  <a:srgbClr val="FF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Task 2</a:t>
            </a:r>
          </a:p>
        </p:txBody>
      </p:sp>
    </p:spTree>
    <p:extLst>
      <p:ext uri="{BB962C8B-B14F-4D97-AF65-F5344CB8AC3E}">
        <p14:creationId xmlns:p14="http://schemas.microsoft.com/office/powerpoint/2010/main" val="29535288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DA2585-44D7-B032-4EB0-0FEC011D3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5056FC7-CC87-2567-8BB3-8B87565F39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257187"/>
              </p:ext>
            </p:extLst>
          </p:nvPr>
        </p:nvGraphicFramePr>
        <p:xfrm>
          <a:off x="151622" y="177304"/>
          <a:ext cx="6554756" cy="95015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64168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1 – Autumn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1208538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Fin, Mia and Kim had a swim.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132833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  <a:p>
                      <a:pPr algn="ctr"/>
                      <a:endParaRPr lang="en-US" sz="17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Bill and Bob had a ball.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1328336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sun was hot.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1565539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My rat is called Ted.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66416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117691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ted and tom fell.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156553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rio</a:t>
                      </a:r>
                      <a:r>
                        <a:rPr lang="en-US" sz="3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and </a:t>
                      </a:r>
                      <a:r>
                        <a:rPr lang="en-US" sz="36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mia</a:t>
                      </a:r>
                      <a:r>
                        <a:rPr lang="en-US" sz="3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went for a run.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9030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73B69F-EE32-56E8-B8E3-178B44D2D3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C2BCF69-91B1-5483-37D2-B110351779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739349"/>
              </p:ext>
            </p:extLst>
          </p:nvPr>
        </p:nvGraphicFramePr>
        <p:xfrm>
          <a:off x="151622" y="177305"/>
          <a:ext cx="6554756" cy="28764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858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1 – Autumn –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595937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Bill and Bob had a ball.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7657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sun was hot.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3639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69241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rio</a:t>
                      </a: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and </a:t>
                      </a:r>
                      <a:r>
                        <a:rPr lang="en-US" sz="28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mia</a:t>
                      </a: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went for a run.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153C7FD-D4D8-B693-E52C-8834D189D2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800554"/>
              </p:ext>
            </p:extLst>
          </p:nvPr>
        </p:nvGraphicFramePr>
        <p:xfrm>
          <a:off x="160248" y="3366204"/>
          <a:ext cx="6554756" cy="28764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858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1 – Autumn –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595937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Bill and Bob had a ball.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7657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sun was hot.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3639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69241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rio</a:t>
                      </a: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and </a:t>
                      </a:r>
                      <a:r>
                        <a:rPr lang="en-US" sz="28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mia</a:t>
                      </a: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went for a run.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5038B502-704D-A82D-AA0E-ED1479A70C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425256"/>
              </p:ext>
            </p:extLst>
          </p:nvPr>
        </p:nvGraphicFramePr>
        <p:xfrm>
          <a:off x="168874" y="6555103"/>
          <a:ext cx="6554756" cy="28764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80363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3071004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3858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Circle it in the sentence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1 – Autumn –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595937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Bill and Bob had a ball.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765796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sun was hot.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43639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69241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rio</a:t>
                      </a: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and </a:t>
                      </a:r>
                      <a:r>
                        <a:rPr lang="en-US" sz="2800" dirty="0" err="1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mia</a:t>
                      </a:r>
                      <a:r>
                        <a:rPr lang="en-US" sz="28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 went for a run.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891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A2F785-F049-8815-0A41-86C635C2A7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F9462CB-3F01-2844-AF02-55C8610023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803988"/>
              </p:ext>
            </p:extLst>
          </p:nvPr>
        </p:nvGraphicFramePr>
        <p:xfrm>
          <a:off x="151622" y="177304"/>
          <a:ext cx="6554756" cy="95015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4754">
                  <a:extLst>
                    <a:ext uri="{9D8B030D-6E8A-4147-A177-3AD203B41FA5}">
                      <a16:colId xmlns:a16="http://schemas.microsoft.com/office/drawing/2014/main" val="2659637058"/>
                    </a:ext>
                  </a:extLst>
                </a:gridCol>
                <a:gridCol w="2706613">
                  <a:extLst>
                    <a:ext uri="{9D8B030D-6E8A-4147-A177-3AD203B41FA5}">
                      <a16:colId xmlns:a16="http://schemas.microsoft.com/office/drawing/2014/main" val="561186921"/>
                    </a:ext>
                  </a:extLst>
                </a:gridCol>
                <a:gridCol w="2203389">
                  <a:extLst>
                    <a:ext uri="{9D8B030D-6E8A-4147-A177-3AD203B41FA5}">
                      <a16:colId xmlns:a16="http://schemas.microsoft.com/office/drawing/2014/main" val="2207735839"/>
                    </a:ext>
                  </a:extLst>
                </a:gridCol>
              </a:tblGrid>
              <a:tr h="664168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spot?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Gill Sans MT" panose="020B0502020104020203" pitchFamily="34" charset="77"/>
                        </a:rPr>
                        <a:t>Answers</a:t>
                      </a:r>
                      <a:endParaRPr lang="en-US" sz="1800" b="1" dirty="0">
                        <a:solidFill>
                          <a:srgbClr val="0070C0"/>
                        </a:solidFill>
                        <a:latin typeface="FUTURA MEDIUM" panose="020B0602020204020303" pitchFamily="34" charset="-79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Year 1 – Autumn Task 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3763958"/>
                  </a:ext>
                </a:extLst>
              </a:tr>
              <a:tr h="1208538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F</a:t>
                      </a:r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in, </a:t>
                      </a:r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M</a:t>
                      </a:r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ia and </a:t>
                      </a:r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K</a:t>
                      </a:r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im had a swim.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955192"/>
                  </a:ext>
                </a:extLst>
              </a:tr>
              <a:tr h="1328336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  <a:p>
                      <a:pPr algn="ctr"/>
                      <a:endParaRPr lang="en-US" sz="17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FUTURA MEDIUM" panose="020B0602020204020303" pitchFamily="34" charset="-79"/>
                        <a:cs typeface="FUTURA MEDIUM" panose="020B0602020204020303" pitchFamily="34" charset="-79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</a:t>
                      </a:r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ill and </a:t>
                      </a:r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B</a:t>
                      </a:r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ob had a ball.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45565"/>
                  </a:ext>
                </a:extLst>
              </a:tr>
              <a:tr h="1328336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</a:t>
                      </a:r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he sun was hot.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406569"/>
                  </a:ext>
                </a:extLst>
              </a:tr>
              <a:tr h="1565539"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M</a:t>
                      </a:r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y rat is called </a:t>
                      </a:r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</a:t>
                      </a:r>
                      <a:r>
                        <a:rPr lang="en-US" sz="36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ed.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146574"/>
                  </a:ext>
                </a:extLst>
              </a:tr>
              <a:tr h="66416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Can you add?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70C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Add it to the sentence in the correct place.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555152"/>
                  </a:ext>
                </a:extLst>
              </a:tr>
              <a:tr h="1176911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</a:t>
                      </a:r>
                      <a:r>
                        <a:rPr lang="en-US" sz="3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ed and </a:t>
                      </a:r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</a:t>
                      </a:r>
                      <a:r>
                        <a:rPr lang="en-US" sz="3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om fell.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672696"/>
                  </a:ext>
                </a:extLst>
              </a:tr>
              <a:tr h="1565539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the capital letters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R</a:t>
                      </a:r>
                      <a:r>
                        <a:rPr lang="en-US" sz="3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io and </a:t>
                      </a:r>
                      <a:r>
                        <a:rPr lang="en-US" sz="3600" dirty="0">
                          <a:solidFill>
                            <a:srgbClr val="FF0000"/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M</a:t>
                      </a:r>
                      <a:r>
                        <a:rPr lang="en-US" sz="360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Futura Medium" panose="020B0602020204020303" pitchFamily="34" charset="-79"/>
                          <a:cs typeface="Futura Medium" panose="020B0602020204020303" pitchFamily="34" charset="-79"/>
                        </a:rPr>
                        <a:t>ia went for a run.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27387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4153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4030</TotalTime>
  <Words>6064</Words>
  <Application>Microsoft Macintosh PowerPoint</Application>
  <PresentationFormat>A4 Paper (210x297 mm)</PresentationFormat>
  <Paragraphs>1027</Paragraphs>
  <Slides>48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7" baseType="lpstr">
      <vt:lpstr>Arial</vt:lpstr>
      <vt:lpstr>Calibri</vt:lpstr>
      <vt:lpstr>Calibri Light</vt:lpstr>
      <vt:lpstr>Futura Medium</vt:lpstr>
      <vt:lpstr>Futura Medium</vt:lpstr>
      <vt:lpstr>Gill Sans MT</vt:lpstr>
      <vt:lpstr>Gill Sans SemiBold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Claire jennings</dc:creator>
  <cp:lastModifiedBy>Andrew Jennings</cp:lastModifiedBy>
  <cp:revision>87</cp:revision>
  <cp:lastPrinted>2019-03-11T17:41:57Z</cp:lastPrinted>
  <dcterms:created xsi:type="dcterms:W3CDTF">2019-02-22T16:45:50Z</dcterms:created>
  <dcterms:modified xsi:type="dcterms:W3CDTF">2026-01-02T13:02:43Z</dcterms:modified>
</cp:coreProperties>
</file>